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4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7F51E-4308-45DA-A305-8E39C3F5156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07075-AC83-4335-A3AF-8995F7D89330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07247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90F6B44-9638-418F-809B-19F7BC0033B1}" type="slidenum">
              <a:rPr lang="en-US">
                <a:latin typeface="Calibri" pitchFamily="34" charset="0"/>
              </a:rPr>
              <a:pPr eaLnBrk="1" hangingPunct="1"/>
              <a:t>3</a:t>
            </a:fld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89975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558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95020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924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2896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7400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31924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5303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54972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4777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410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8C760-2BCE-42BA-A69D-4B6974ACCCE7}" type="datetimeFigureOut">
              <a:rPr lang="en-AU" smtClean="0"/>
              <a:t>24/07/2011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39092-7C36-452D-8387-58F38D89574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2032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stage%205%20It's%20a%20take,%20director%20study.do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goanimate.com/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://celtx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uperherosquad.marvel.com/create_your_own_comic" TargetMode="External"/><Relationship Id="rId5" Type="http://schemas.openxmlformats.org/officeDocument/2006/relationships/hyperlink" Target="http://www.toondoo.com/Home.toon" TargetMode="External"/><Relationship Id="rId4" Type="http://schemas.openxmlformats.org/officeDocument/2006/relationships/hyperlink" Target="http://comic-life.en.softonic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Birthday%20boy.avi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etromagazine.com.au/index.html" TargetMode="External"/><Relationship Id="rId3" Type="http://schemas.openxmlformats.org/officeDocument/2006/relationships/hyperlink" Target="Vancouver%20film%20clip%20-%20homework%20robot.avi" TargetMode="External"/><Relationship Id="rId7" Type="http://schemas.openxmlformats.org/officeDocument/2006/relationships/hyperlink" Target="http://mediateacher.squarespace.com/film-teaching-guides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ediaed.org.uk/component/option,com_frontpage/Itemid,1/" TargetMode="External"/><Relationship Id="rId5" Type="http://schemas.openxmlformats.org/officeDocument/2006/relationships/hyperlink" Target="http://www.filmeducation.org/" TargetMode="External"/><Relationship Id="rId10" Type="http://schemas.openxmlformats.org/officeDocument/2006/relationships/hyperlink" Target="http://teachfilmstudy.com/litToFilm.htm" TargetMode="External"/><Relationship Id="rId4" Type="http://schemas.openxmlformats.org/officeDocument/2006/relationships/hyperlink" Target="http://aso.gov.au/titles/alpha/A/" TargetMode="External"/><Relationship Id="rId9" Type="http://schemas.openxmlformats.org/officeDocument/2006/relationships/hyperlink" Target="http://dave.net.au/online/filmandvid/glossary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Teaching Film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638132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 smtClean="0">
                <a:solidFill>
                  <a:schemeClr val="bg1"/>
                </a:solidFill>
              </a:rPr>
              <a:t>Karen </a:t>
            </a:r>
            <a:r>
              <a:rPr lang="en-AU" i="1" dirty="0" err="1" smtClean="0">
                <a:solidFill>
                  <a:schemeClr val="bg1"/>
                </a:solidFill>
              </a:rPr>
              <a:t>Yager</a:t>
            </a:r>
            <a:r>
              <a:rPr lang="en-AU" i="1" dirty="0" smtClean="0">
                <a:solidFill>
                  <a:schemeClr val="bg1"/>
                </a:solidFill>
              </a:rPr>
              <a:t> – UNSW &amp; Knox Grammar School</a:t>
            </a:r>
            <a:endParaRPr lang="en-A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727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520" y="260648"/>
            <a:ext cx="3096344" cy="116205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AU" sz="3200" dirty="0" smtClean="0">
                <a:solidFill>
                  <a:schemeClr val="bg1"/>
                </a:solidFill>
              </a:rPr>
              <a:t>Subjective Frame</a:t>
            </a:r>
            <a:endParaRPr lang="en-AU" sz="32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251521" y="1435100"/>
            <a:ext cx="3096344" cy="509024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AU" sz="2600" b="1" dirty="0" smtClean="0"/>
              <a:t>Personal Response: </a:t>
            </a:r>
            <a:r>
              <a:rPr lang="en-AU" sz="2600" i="1" dirty="0" smtClean="0"/>
              <a:t>How do I respond to this image?</a:t>
            </a:r>
            <a:endParaRPr lang="en-AU" sz="2600" i="1" dirty="0"/>
          </a:p>
          <a:p>
            <a:pPr marL="342900" indent="-342900">
              <a:buAutoNum type="arabicPeriod"/>
            </a:pPr>
            <a:r>
              <a:rPr lang="en-AU" sz="2600" dirty="0" smtClean="0"/>
              <a:t>What do you feel?</a:t>
            </a:r>
          </a:p>
          <a:p>
            <a:pPr marL="342900" indent="-342900">
              <a:buAutoNum type="arabicPeriod"/>
            </a:pPr>
            <a:r>
              <a:rPr lang="en-AU" sz="2600" dirty="0" smtClean="0"/>
              <a:t>What does it remind you of?</a:t>
            </a:r>
          </a:p>
          <a:p>
            <a:pPr marL="342900" indent="-342900">
              <a:buAutoNum type="arabicPeriod"/>
            </a:pPr>
            <a:r>
              <a:rPr lang="en-AU" sz="2600" dirty="0" smtClean="0"/>
              <a:t>What is the composer conveying in this image about the subject and the times?</a:t>
            </a:r>
            <a:endParaRPr lang="en-AU" sz="26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0"/>
            <a:ext cx="5606396" cy="6858000"/>
          </a:xfrm>
        </p:spPr>
      </p:pic>
    </p:spTree>
    <p:extLst>
      <p:ext uri="{BB962C8B-B14F-4D97-AF65-F5344CB8AC3E}">
        <p14:creationId xmlns:p14="http://schemas.microsoft.com/office/powerpoint/2010/main" val="1846789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521" y="273050"/>
            <a:ext cx="3096344" cy="116205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3200" dirty="0" smtClean="0">
                <a:solidFill>
                  <a:schemeClr val="bg1"/>
                </a:solidFill>
              </a:rPr>
              <a:t>Structural Frame</a:t>
            </a:r>
            <a:endParaRPr lang="en-AU" sz="32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251521" y="1435100"/>
            <a:ext cx="3096344" cy="509024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AU" sz="2400" b="1" dirty="0" smtClean="0"/>
              <a:t>Techniques: </a:t>
            </a:r>
            <a:r>
              <a:rPr lang="en-AU" sz="2400" i="1" dirty="0" smtClean="0"/>
              <a:t>How does the film make meaning?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Visual techniques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Framing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Composition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Salience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Gaze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Vectors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Demand and Offer</a:t>
            </a:r>
          </a:p>
          <a:p>
            <a:pPr marL="342900" indent="-342900">
              <a:buAutoNum type="arabicPeriod"/>
            </a:pPr>
            <a:r>
              <a:rPr lang="en-AU" sz="2400" dirty="0" smtClean="0"/>
              <a:t>Medium of production</a:t>
            </a:r>
          </a:p>
          <a:p>
            <a:endParaRPr lang="en-AU" sz="25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0"/>
            <a:ext cx="5606396" cy="6858000"/>
          </a:xfrm>
        </p:spPr>
      </p:pic>
    </p:spTree>
    <p:extLst>
      <p:ext uri="{BB962C8B-B14F-4D97-AF65-F5344CB8AC3E}">
        <p14:creationId xmlns:p14="http://schemas.microsoft.com/office/powerpoint/2010/main" val="3382202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521" y="273050"/>
            <a:ext cx="3096344" cy="116205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AU" sz="3600" dirty="0" smtClean="0">
                <a:solidFill>
                  <a:schemeClr val="bg1"/>
                </a:solidFill>
              </a:rPr>
              <a:t>Cultural Frame</a:t>
            </a:r>
            <a:endParaRPr lang="en-AU" sz="36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251521" y="1435100"/>
            <a:ext cx="3096344" cy="5090244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AU" sz="3000" b="1" dirty="0" smtClean="0"/>
              <a:t>Context: </a:t>
            </a:r>
            <a:r>
              <a:rPr lang="en-AU" sz="3000" i="1" dirty="0" smtClean="0"/>
              <a:t>How would this image have been received, and how does it reflect its times?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Historical: When and where?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Cultural: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Political 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Social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Responder’s context</a:t>
            </a:r>
          </a:p>
          <a:p>
            <a:pPr marL="342900" indent="-342900">
              <a:buAutoNum type="arabicPeriod"/>
            </a:pPr>
            <a:r>
              <a:rPr lang="en-AU" sz="3000" dirty="0" smtClean="0"/>
              <a:t>Impact on Meaning?</a:t>
            </a:r>
            <a:endParaRPr lang="en-AU" sz="30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0"/>
            <a:ext cx="5606396" cy="6858000"/>
          </a:xfrm>
        </p:spPr>
      </p:pic>
    </p:spTree>
    <p:extLst>
      <p:ext uri="{BB962C8B-B14F-4D97-AF65-F5344CB8AC3E}">
        <p14:creationId xmlns:p14="http://schemas.microsoft.com/office/powerpoint/2010/main" val="3382202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521" y="273050"/>
            <a:ext cx="3096344" cy="116205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3600" dirty="0" smtClean="0">
                <a:solidFill>
                  <a:schemeClr val="bg1"/>
                </a:solidFill>
              </a:rPr>
              <a:t>Critical Frame</a:t>
            </a:r>
            <a:endParaRPr lang="en-AU" sz="36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251521" y="1435100"/>
            <a:ext cx="3096344" cy="5090244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AU" sz="3400" b="1" dirty="0" smtClean="0"/>
              <a:t>Representation: </a:t>
            </a:r>
            <a:r>
              <a:rPr lang="en-AU" sz="3400" i="1" dirty="0" smtClean="0"/>
              <a:t>How could this image be read?</a:t>
            </a:r>
          </a:p>
          <a:p>
            <a:pPr marL="342900" indent="-342900">
              <a:buAutoNum type="arabicPeriod"/>
            </a:pPr>
            <a:r>
              <a:rPr lang="en-AU" sz="3700" dirty="0" smtClean="0"/>
              <a:t>Gaps and silences</a:t>
            </a:r>
          </a:p>
          <a:p>
            <a:pPr marL="342900" indent="-342900">
              <a:buAutoNum type="arabicPeriod"/>
            </a:pPr>
            <a:r>
              <a:rPr lang="en-AU" sz="3700" dirty="0" smtClean="0"/>
              <a:t>Manipulation of image</a:t>
            </a:r>
          </a:p>
          <a:p>
            <a:pPr marL="342900" indent="-342900">
              <a:buAutoNum type="arabicPeriod"/>
            </a:pPr>
            <a:r>
              <a:rPr lang="en-AU" sz="3700" dirty="0" smtClean="0"/>
              <a:t>Positioning of responder</a:t>
            </a:r>
            <a:endParaRPr lang="en-AU" sz="37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0"/>
            <a:ext cx="5606396" cy="6858000"/>
          </a:xfrm>
        </p:spPr>
      </p:pic>
    </p:spTree>
    <p:extLst>
      <p:ext uri="{BB962C8B-B14F-4D97-AF65-F5344CB8AC3E}">
        <p14:creationId xmlns:p14="http://schemas.microsoft.com/office/powerpoint/2010/main" val="338220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Stage 4 Outcomes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Outcome 1: A student responds to and composes texts for understanding, interpretation, critical analysis and pleasure</a:t>
            </a:r>
            <a:r>
              <a:rPr lang="en-US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 smtClean="0"/>
              <a:t>Outcome 2: A </a:t>
            </a:r>
            <a:r>
              <a:rPr lang="en-US" dirty="0"/>
              <a:t>student uses a range of processes for responding to and composing texts</a:t>
            </a:r>
            <a:r>
              <a:rPr lang="en-US" dirty="0" smtClean="0"/>
              <a:t>.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A student uses and describes language forms and features, and structures of texts appropriate to different purposes, audiences and contexts</a:t>
            </a:r>
            <a:r>
              <a:rPr lang="en-US" dirty="0" smtClean="0"/>
              <a:t>.(4.8: </a:t>
            </a:r>
            <a:r>
              <a:rPr lang="en-US" dirty="0"/>
              <a:t>in visual texts: medium, organisation, colour, layout, perspective, focus, camera angles and </a:t>
            </a:r>
            <a:r>
              <a:rPr lang="en-US" dirty="0" smtClean="0"/>
              <a:t>editing)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Outcome 6: A student draws on experience, information and ideas to imaginatively and interpretively respond to and compose texts</a:t>
            </a:r>
            <a:r>
              <a:rPr lang="en-US" dirty="0" smtClean="0"/>
              <a:t>.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Outcome 8: A student makes connections between and among texts</a:t>
            </a:r>
            <a:r>
              <a:rPr lang="en-US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Outcome 9: A student demonstrates understanding that texts express views of their broadening world and their relationships within it</a:t>
            </a:r>
            <a:r>
              <a:rPr lang="en-US" dirty="0" smtClean="0"/>
              <a:t>. (9.10: narrative techniques </a:t>
            </a:r>
            <a:r>
              <a:rPr lang="en-US" dirty="0"/>
              <a:t>in film-making and in the media, including their use in news and current affairs </a:t>
            </a:r>
            <a:r>
              <a:rPr lang="en-US" dirty="0" smtClean="0"/>
              <a:t>reporting and 9.11: film </a:t>
            </a:r>
            <a:r>
              <a:rPr lang="en-US" dirty="0"/>
              <a:t>and media techniques used in representing people, places and </a:t>
            </a:r>
            <a:r>
              <a:rPr lang="en-US" dirty="0" smtClean="0"/>
              <a:t>events.)</a:t>
            </a:r>
            <a:endParaRPr lang="en-AU" dirty="0"/>
          </a:p>
          <a:p>
            <a:pPr lvl="0"/>
            <a:endParaRPr lang="en-US" dirty="0" smtClean="0"/>
          </a:p>
          <a:p>
            <a:pPr lvl="0"/>
            <a:endParaRPr lang="en-AU" b="1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2413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Culture of learning</a:t>
            </a:r>
            <a:endParaRPr lang="en-US" sz="6000" dirty="0" smtClean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8362950" cy="4772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What do I want my students to learn?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Why does it matter?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What do they already know?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How will they demonstrate learning?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How will they get there?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4100" dirty="0" smtClean="0">
                <a:ea typeface="ＭＳ Ｐゴシック" pitchFamily="34" charset="-128"/>
                <a:cs typeface="Arial" pitchFamily="34" charset="0"/>
              </a:rPr>
              <a:t>How well do I expect them to do it?</a:t>
            </a:r>
            <a:endParaRPr lang="en-US" sz="41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30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26135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816424" cy="1143000"/>
          </a:xfr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5400" b="1" dirty="0" smtClean="0">
                <a:solidFill>
                  <a:schemeClr val="bg1"/>
                </a:solidFill>
              </a:rPr>
              <a:t>Film as Text</a:t>
            </a:r>
            <a:endParaRPr lang="en-AU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4032448" cy="506916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/>
              <a:t>Close or critical study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Visual link to a concept or theme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Creating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>
                <a:hlinkClick r:id="rId2" action="ppaction://hlinkfile"/>
              </a:rPr>
              <a:t>Auteur</a:t>
            </a:r>
            <a:endParaRPr lang="en-AU" dirty="0" smtClean="0"/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Book or film trailer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Stimulus for writing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Documentaries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Transformation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802" y="18224"/>
            <a:ext cx="4652053" cy="68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992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4608512" cy="1143000"/>
          </a:xfrm>
          <a:solidFill>
            <a:srgbClr val="0070C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Analysis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4536504" cy="496855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3500" dirty="0" smtClean="0"/>
              <a:t>Explicitly teach film techniques</a:t>
            </a:r>
          </a:p>
          <a:p>
            <a:pPr>
              <a:buFont typeface="Wingdings" pitchFamily="2" charset="2"/>
              <a:buChar char="§"/>
            </a:pPr>
            <a:r>
              <a:rPr lang="en-AU" sz="3500" dirty="0" smtClean="0"/>
              <a:t>Act of representation</a:t>
            </a:r>
          </a:p>
          <a:p>
            <a:pPr>
              <a:buFont typeface="Wingdings" pitchFamily="2" charset="2"/>
              <a:buChar char="§"/>
            </a:pPr>
            <a:r>
              <a:rPr lang="en-AU" sz="3500" dirty="0" smtClean="0"/>
              <a:t>Characterisation</a:t>
            </a:r>
          </a:p>
          <a:p>
            <a:pPr>
              <a:buFont typeface="Wingdings" pitchFamily="2" charset="2"/>
              <a:buChar char="§"/>
            </a:pPr>
            <a:r>
              <a:rPr lang="en-AU" sz="3500" dirty="0" smtClean="0"/>
              <a:t>Connections through themes or ideas</a:t>
            </a:r>
          </a:p>
          <a:p>
            <a:pPr>
              <a:buFont typeface="Wingdings" pitchFamily="2" charset="2"/>
              <a:buChar char="§"/>
            </a:pPr>
            <a:r>
              <a:rPr lang="en-AU" sz="3500" dirty="0" smtClean="0"/>
              <a:t>Contextualisation</a:t>
            </a:r>
            <a:endParaRPr lang="en-AU" sz="35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145" y="0"/>
            <a:ext cx="427139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475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032448" cy="114300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AU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Strategies</a:t>
            </a:r>
            <a:endParaRPr lang="en-AU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3960440" cy="492514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/>
              <a:t>Picture books and posters to introduce visual techniques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Short films and trailers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Mise-en-scene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Sound off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Group or individual tasks focussed on an aspect of the film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/>
              <a:t>Jigsaw or cafes</a:t>
            </a:r>
          </a:p>
          <a:p>
            <a:pPr>
              <a:buFont typeface="Wingdings" pitchFamily="2" charset="2"/>
              <a:buChar char="§"/>
            </a:pPr>
            <a:endParaRPr lang="en-AU" dirty="0" smtClean="0"/>
          </a:p>
          <a:p>
            <a:pPr>
              <a:buFont typeface="Wingdings" pitchFamily="2" charset="2"/>
              <a:buChar char="§"/>
            </a:pPr>
            <a:endParaRPr lang="en-AU" dirty="0" smtClean="0"/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715" y="0"/>
            <a:ext cx="46311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86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888432" cy="1143000"/>
          </a:xfr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4800" b="1" dirty="0" smtClean="0"/>
              <a:t>Assessment</a:t>
            </a:r>
            <a:endParaRPr lang="en-AU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83820"/>
            <a:ext cx="4032448" cy="506916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Creativity: </a:t>
            </a:r>
            <a:r>
              <a:rPr lang="en-AU" sz="3400" dirty="0" smtClean="0"/>
              <a:t>Creating a storyboard or film script - </a:t>
            </a:r>
            <a:r>
              <a:rPr lang="en-AU" sz="3400" dirty="0" smtClean="0">
                <a:hlinkClick r:id="rId2"/>
              </a:rPr>
              <a:t>http://celtx.com/</a:t>
            </a:r>
            <a:r>
              <a:rPr lang="en-AU" sz="3400" dirty="0" smtClean="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Film: </a:t>
            </a:r>
            <a:r>
              <a:rPr lang="en-AU" sz="3400" dirty="0" smtClean="0"/>
              <a:t>Moviemaker, iMovie or Final Cut Pro</a:t>
            </a:r>
          </a:p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Comics:</a:t>
            </a:r>
          </a:p>
          <a:p>
            <a:pPr>
              <a:buFontTx/>
              <a:buChar char="-"/>
            </a:pPr>
            <a:r>
              <a:rPr lang="en-US" sz="3400" i="1" dirty="0" smtClean="0">
                <a:ea typeface="ＭＳ Ｐゴシック" pitchFamily="34" charset="-128"/>
                <a:hlinkClick r:id="rId3"/>
              </a:rPr>
              <a:t>http://goanimate.com/</a:t>
            </a:r>
            <a:endParaRPr lang="en-US" sz="3400" i="1" dirty="0" smtClean="0">
              <a:ea typeface="ＭＳ Ｐゴシック" pitchFamily="34" charset="-128"/>
            </a:endParaRPr>
          </a:p>
          <a:p>
            <a:pPr>
              <a:buFontTx/>
              <a:buChar char="-"/>
            </a:pPr>
            <a:r>
              <a:rPr lang="en-US" sz="3400" i="1" dirty="0" smtClean="0">
                <a:ea typeface="ＭＳ Ｐゴシック" pitchFamily="34" charset="-128"/>
              </a:rPr>
              <a:t>Comic life: </a:t>
            </a:r>
            <a:r>
              <a:rPr lang="en-US" sz="3400" i="1" dirty="0" smtClean="0">
                <a:ea typeface="ＭＳ Ｐゴシック" pitchFamily="34" charset="-128"/>
                <a:hlinkClick r:id="rId4"/>
              </a:rPr>
              <a:t>http://comic-life.en.softonic.com/</a:t>
            </a:r>
            <a:r>
              <a:rPr lang="en-US" sz="3400" i="1" dirty="0" smtClean="0">
                <a:ea typeface="ＭＳ Ｐゴシック" pitchFamily="34" charset="-128"/>
              </a:rPr>
              <a:t>  </a:t>
            </a:r>
          </a:p>
          <a:p>
            <a:pPr>
              <a:buFontTx/>
              <a:buChar char="-"/>
            </a:pPr>
            <a:r>
              <a:rPr lang="en-AU" sz="3400" dirty="0" smtClean="0"/>
              <a:t>Toondoo: </a:t>
            </a:r>
            <a:r>
              <a:rPr lang="en-AU" sz="3400" u="sng" dirty="0" smtClean="0">
                <a:hlinkClick r:id="rId5"/>
              </a:rPr>
              <a:t>http://www.toondoo.com/Home.toon</a:t>
            </a:r>
            <a:endParaRPr lang="en-AU" sz="3400" dirty="0"/>
          </a:p>
          <a:p>
            <a:pPr>
              <a:buFontTx/>
              <a:buChar char="-"/>
            </a:pPr>
            <a:r>
              <a:rPr lang="en-AU" sz="3400" u="sng" dirty="0" smtClean="0">
                <a:hlinkClick r:id="rId6"/>
              </a:rPr>
              <a:t>http://superherosquad.marvel.com/create_your_own_comic</a:t>
            </a:r>
            <a:r>
              <a:rPr lang="en-AU" sz="3400" dirty="0" smtClean="0"/>
              <a:t> </a:t>
            </a:r>
          </a:p>
          <a:p>
            <a:pPr>
              <a:buFontTx/>
              <a:buChar char="-"/>
            </a:pPr>
            <a:endParaRPr lang="en-US" i="1" dirty="0" smtClean="0">
              <a:ea typeface="ＭＳ Ｐゴシック" pitchFamily="34" charset="-128"/>
            </a:endParaRPr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87" y="1991"/>
            <a:ext cx="4444913" cy="666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84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Suggested Films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AU" dirty="0" smtClean="0"/>
              <a:t>Stage 4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422477"/>
          </a:xfrm>
          <a:ln>
            <a:solidFill>
              <a:schemeClr val="tx1"/>
            </a:solidFill>
          </a:ln>
        </p:spPr>
        <p:txBody>
          <a:bodyPr>
            <a:normAutofit fontScale="4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Anime: </a:t>
            </a:r>
            <a:r>
              <a:rPr lang="en-AU" sz="3400" i="1" dirty="0" smtClean="0"/>
              <a:t>Howl’s Moving Castle, Spirited Away, My Neighbour Totoro, </a:t>
            </a:r>
            <a:r>
              <a:rPr lang="en-AU" sz="3400" i="1" dirty="0" smtClean="0">
                <a:hlinkClick r:id="rId3" action="ppaction://hlinkfile"/>
              </a:rPr>
              <a:t>Birthday Bird</a:t>
            </a:r>
            <a:endParaRPr lang="en-AU" sz="3400" i="1" dirty="0" smtClean="0"/>
          </a:p>
          <a:p>
            <a:pPr>
              <a:buFont typeface="Wingdings" pitchFamily="2" charset="2"/>
              <a:buChar char="§"/>
            </a:pPr>
            <a:r>
              <a:rPr lang="en-AU" sz="3400" b="1" dirty="0" smtClean="0"/>
              <a:t>Fantasy: </a:t>
            </a:r>
            <a:r>
              <a:rPr lang="en-AU" sz="3400" i="1" dirty="0" smtClean="0"/>
              <a:t>Harry Potter films, Never Ending Story,  The Princess Bride, Tangled, Ever After, Willow, Labyrinth, Alice in Wonderland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Babe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Mulan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Bend it Like Beckham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E.T.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To Kill a Mocking Bird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The Secret of Roan Inish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The Secret Garden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Bridge to Terabithia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Whale Rider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Nim’s Island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Iron Giant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Diary of a Wimpy Kid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Coralline</a:t>
            </a:r>
          </a:p>
          <a:p>
            <a:pPr>
              <a:buFont typeface="Wingdings" pitchFamily="2" charset="2"/>
              <a:buChar char="§"/>
            </a:pPr>
            <a:r>
              <a:rPr lang="en-AU" sz="3400" i="1" dirty="0" smtClean="0"/>
              <a:t>Lemony Snickett: A Series of Unfortunate Events</a:t>
            </a:r>
          </a:p>
          <a:p>
            <a:pPr>
              <a:buFont typeface="Wingdings" pitchFamily="2" charset="2"/>
              <a:buChar char="§"/>
            </a:pPr>
            <a:endParaRPr lang="en-AU" i="1" dirty="0" smtClean="0"/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AU" dirty="0" smtClean="0"/>
              <a:t>Stage 5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422477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i="1" dirty="0" smtClean="0"/>
              <a:t>The Black Balloon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The Lord of the Rings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The Matrix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The Fifth Element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Edward Scissorhands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Brassed Off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Stand By Me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Holes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A Knight’s Tale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Nightmare Before Christmas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The Boy in Striped Pyjamas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Big Fish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The Hitchhiker’s Guide to the Galaxy</a:t>
            </a:r>
          </a:p>
          <a:p>
            <a:pPr>
              <a:buFont typeface="Wingdings" pitchFamily="2" charset="2"/>
              <a:buChar char="§"/>
            </a:pPr>
            <a:r>
              <a:rPr lang="en-AU" i="1" dirty="0" smtClean="0"/>
              <a:t>October Sky</a:t>
            </a:r>
          </a:p>
          <a:p>
            <a:pPr>
              <a:buFont typeface="Wingdings" pitchFamily="2" charset="2"/>
              <a:buChar char="§"/>
            </a:pPr>
            <a:endParaRPr lang="en-AU" i="1" dirty="0" smtClean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2867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04856" cy="1143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Resources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925144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AU" dirty="0" smtClean="0">
                <a:hlinkClick r:id="rId3" action="ppaction://hlinkfile"/>
              </a:rPr>
              <a:t>Vancouver </a:t>
            </a:r>
            <a:r>
              <a:rPr lang="en-AU" dirty="0" smtClean="0"/>
              <a:t>Film School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Australian Screen or Film Australia:</a:t>
            </a:r>
            <a:r>
              <a:rPr lang="en-US" u="sng" dirty="0" smtClean="0">
                <a:hlinkClick r:id="rId4"/>
              </a:rPr>
              <a:t> http://aso.gov.au/titles/alpha/A/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5"/>
              </a:rPr>
              <a:t>http://www.filmeducation.org/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6"/>
              </a:rPr>
              <a:t>http://www.mediaed.org.uk/component/option,com_frontpage/Itemid,1/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7"/>
              </a:rPr>
              <a:t>http://mediateacher.squarespace.com/film-teaching-guides/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8"/>
              </a:rPr>
              <a:t>http://www.metromagazine.com.au/index.html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9"/>
              </a:rPr>
              <a:t>http://dave.net.au/online/filmandvid/glossary.pdf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AU" dirty="0" smtClean="0">
                <a:hlinkClick r:id="rId10"/>
              </a:rPr>
              <a:t>http://teachfilmstudy.com/litToFilm.htm</a:t>
            </a:r>
            <a:r>
              <a:rPr lang="en-AU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5133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636</Words>
  <Application>Microsoft Office PowerPoint</Application>
  <PresentationFormat>On-screen Show (4:3)</PresentationFormat>
  <Paragraphs>121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Teaching Film</vt:lpstr>
      <vt:lpstr>Stage 4 Outcomes</vt:lpstr>
      <vt:lpstr>Culture of learning</vt:lpstr>
      <vt:lpstr>Film as Text</vt:lpstr>
      <vt:lpstr>Analysis</vt:lpstr>
      <vt:lpstr>Strategies</vt:lpstr>
      <vt:lpstr>Assessment</vt:lpstr>
      <vt:lpstr>Suggested Films</vt:lpstr>
      <vt:lpstr>Resources</vt:lpstr>
      <vt:lpstr>Subjective Frame</vt:lpstr>
      <vt:lpstr>Structural Frame</vt:lpstr>
      <vt:lpstr>Cultural Frame</vt:lpstr>
      <vt:lpstr>Critical Frame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Film</dc:title>
  <dc:creator>Peter</dc:creator>
  <cp:lastModifiedBy>Peter</cp:lastModifiedBy>
  <cp:revision>26</cp:revision>
  <dcterms:created xsi:type="dcterms:W3CDTF">2011-07-24T05:49:15Z</dcterms:created>
  <dcterms:modified xsi:type="dcterms:W3CDTF">2011-07-24T08:57:16Z</dcterms:modified>
</cp:coreProperties>
</file>